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7"/>
  </p:notesMasterIdLst>
  <p:handoutMasterIdLst>
    <p:handoutMasterId r:id="rId28"/>
  </p:handoutMasterIdLst>
  <p:sldIdLst>
    <p:sldId id="256" r:id="rId2"/>
    <p:sldId id="258" r:id="rId3"/>
    <p:sldId id="318" r:id="rId4"/>
    <p:sldId id="319" r:id="rId5"/>
    <p:sldId id="320" r:id="rId6"/>
    <p:sldId id="337"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8" r:id="rId24"/>
    <p:sldId id="339" r:id="rId25"/>
    <p:sldId id="340"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112E013-FB59-4FA0-8EF3-804B05247771}" type="datetimeFigureOut">
              <a:rPr lang="en-US" smtClean="0"/>
              <a:t>02/01/11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61085A7-33E6-4AA9-B753-61C3588D698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02/01/11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was the first President of the </a:t>
            </a:r>
            <a:r>
              <a:rPr lang="en-US" dirty="0" smtClean="0">
                <a:hlinkClick r:id="rId3" tooltip="Lutheran Church - Missouri Synod"/>
              </a:rPr>
              <a:t>Lutheran Church - Missouri Synod</a:t>
            </a:r>
            <a:r>
              <a:rPr lang="en-US" dirty="0" smtClean="0"/>
              <a:t> and its most influential </a:t>
            </a:r>
            <a:r>
              <a:rPr lang="en-US" dirty="0" smtClean="0">
                <a:hlinkClick r:id="rId4" tooltip="Christian theology"/>
              </a:rPr>
              <a:t>theologian</a:t>
            </a:r>
            <a:r>
              <a:rPr lang="en-US" dirty="0" smtClean="0"/>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A2EC20-F458-44E0-81BF-538BC85AC0E2}" type="datetime1">
              <a:rPr lang="en-US" smtClean="0"/>
              <a:t>02/01/11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43CCE1-B7B2-4D3D-863B-2211B73BE1FF}" type="datetime1">
              <a:rPr lang="en-US" smtClean="0"/>
              <a:t>02/01/11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65F91-95F1-4531-9CF1-46267C14D3DC}" type="datetime1">
              <a:rPr lang="en-US" smtClean="0"/>
              <a:t>02/01/11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F3C32C-6545-4684-B8BA-B55015870C6E}" type="datetime1">
              <a:rPr lang="en-US" smtClean="0"/>
              <a:t>02/01/11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105295E-962E-472C-8306-53D406B15D89}" type="datetime1">
              <a:rPr lang="en-US" smtClean="0"/>
              <a:t>02/01/11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992F5F-B5F5-4C82-87FE-93525F189883}" type="datetime1">
              <a:rPr lang="en-US" smtClean="0"/>
              <a:t>02/01/11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AC3C9E4-2946-450F-844C-9F9A221340BC}" type="datetime1">
              <a:rPr lang="en-US" smtClean="0"/>
              <a:t>02/01/11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530C081-36CB-4FB8-A8F9-C5E41E00DBFA}" type="datetime1">
              <a:rPr lang="en-US" smtClean="0"/>
              <a:t>02/01/11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1751415-97D4-4443-81E4-B6636E60EEBC}" type="datetime1">
              <a:rPr lang="en-US" smtClean="0"/>
              <a:t>02/01/11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5FA5C7A-593B-453A-84CC-0047CB3D5064}" type="datetime1">
              <a:rPr lang="en-US" smtClean="0"/>
              <a:t>02/01/11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F87DFC9-D9A8-4CAA-838E-EB41F4EDED02}" type="datetime1">
              <a:rPr lang="en-US" smtClean="0"/>
              <a:t>02/01/11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16CA3F2-66C4-4962-85B5-4DAF10191A97}" type="datetime1">
              <a:rPr lang="en-US" smtClean="0"/>
              <a:t>02/01/11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a:t>
            </a:r>
            <a:r>
              <a:rPr lang="en-US" sz="6000" b="1" dirty="0" smtClean="0">
                <a:latin typeface="Colonna MT" pitchFamily="82" charset="0"/>
              </a:rPr>
              <a:t>The Third~</a:t>
            </a:r>
            <a:endParaRPr lang="en-US" sz="6000" b="1" dirty="0" smtClean="0">
              <a:latin typeface="Colonna MT" pitchFamily="82" charset="0"/>
            </a:endParaRP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He yearns for a good, cheerful, peaceful conscience and for real comfort. He thirsts for contentment. That is the thirst of which Jesus speaks. </a:t>
            </a:r>
            <a:r>
              <a:rPr lang="en-US" dirty="0" smtClean="0"/>
              <a:t> </a:t>
            </a:r>
            <a:r>
              <a:rPr lang="en-US" dirty="0" smtClean="0"/>
              <a:t>It lasts until Christ comes and asks: Would you like to be at ease? Would you like to have rest and a good conscience? I advise you to come to Me.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a:t>
            </a:r>
            <a:r>
              <a:rPr lang="en-US" sz="2800" dirty="0" smtClean="0"/>
              <a:t>. </a:t>
            </a:r>
            <a:r>
              <a:rPr lang="en-US" sz="2800" dirty="0" smtClean="0"/>
              <a:t>What does a believer </a:t>
            </a:r>
            <a:r>
              <a:rPr lang="en-US" sz="2800" dirty="0" smtClean="0"/>
              <a:t>thirst </a:t>
            </a:r>
            <a:r>
              <a:rPr lang="en-US" sz="2800" dirty="0" smtClean="0"/>
              <a:t>for?  What does he </a:t>
            </a:r>
            <a:r>
              <a:rPr lang="en-US" sz="2800" dirty="0" smtClean="0"/>
              <a:t>yearn </a:t>
            </a:r>
            <a:r>
              <a:rPr lang="en-US" sz="2800" dirty="0" smtClean="0"/>
              <a:t>in for?  And when </a:t>
            </a:r>
            <a:r>
              <a:rPr lang="en-US" sz="2800" dirty="0" smtClean="0"/>
              <a:t>does that thirsting </a:t>
            </a:r>
            <a:r>
              <a:rPr lang="en-US" sz="2800" dirty="0" smtClean="0"/>
              <a:t>and yearning cease? (</a:t>
            </a:r>
            <a:r>
              <a:rPr lang="en-US" sz="2800" dirty="0" smtClean="0"/>
              <a:t>pg </a:t>
            </a:r>
            <a:r>
              <a:rPr lang="en-US" sz="2800" dirty="0" smtClean="0"/>
              <a:t>23).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 </a:t>
            </a:r>
            <a:r>
              <a:rPr lang="en-US" dirty="0" smtClean="0"/>
              <a:t>preacher who has personally passed through this experience </a:t>
            </a:r>
            <a:r>
              <a:rPr lang="en-US" dirty="0" smtClean="0"/>
              <a:t>[the thirst produced by the Law] can </a:t>
            </a:r>
            <a:r>
              <a:rPr lang="en-US" dirty="0" smtClean="0"/>
              <a:t>really speak from the heart, and what he says will go into the hearts of his hearers</a:t>
            </a:r>
            <a:r>
              <a:rPr lang="en-US" dirty="0" smtClean="0"/>
              <a:t>.” </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a:t>
            </a:r>
            <a:r>
              <a:rPr lang="en-US" sz="2800" dirty="0" smtClean="0"/>
              <a:t>What kind of preacher is the only one who can present </a:t>
            </a:r>
            <a:r>
              <a:rPr lang="en-US" sz="2800" dirty="0" smtClean="0"/>
              <a:t>Law </a:t>
            </a:r>
            <a:r>
              <a:rPr lang="en-US" sz="2800" dirty="0" smtClean="0"/>
              <a:t>and </a:t>
            </a:r>
            <a:r>
              <a:rPr lang="en-US" sz="2800" dirty="0" smtClean="0"/>
              <a:t>Gospel </a:t>
            </a:r>
            <a:r>
              <a:rPr lang="en-US" sz="2800" dirty="0" smtClean="0"/>
              <a:t>effectively</a:t>
            </a:r>
            <a:r>
              <a:rPr lang="en-US" sz="2800" dirty="0" smtClean="0"/>
              <a:t>?</a:t>
            </a:r>
            <a:r>
              <a:rPr lang="en-US" sz="2800" dirty="0" smtClean="0"/>
              <a:t> </a:t>
            </a:r>
            <a:r>
              <a:rPr lang="en-US" sz="2800" dirty="0" smtClean="0"/>
              <a:t>(pg </a:t>
            </a:r>
            <a:r>
              <a:rPr lang="en-US" sz="2800" dirty="0" smtClean="0"/>
              <a:t>23).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If any one were well versed in this </a:t>
            </a:r>
            <a:r>
              <a:rPr lang="en-US" i="1" dirty="0" smtClean="0"/>
              <a:t>art I </a:t>
            </a:r>
            <a:r>
              <a:rPr lang="en-US" i="1" dirty="0" smtClean="0"/>
              <a:t>mean, whoever could properly make this </a:t>
            </a:r>
            <a:r>
              <a:rPr lang="en-US" i="1" dirty="0" smtClean="0"/>
              <a:t>distinction </a:t>
            </a:r>
            <a:r>
              <a:rPr lang="en-US" dirty="0" smtClean="0"/>
              <a:t>[between Law </a:t>
            </a:r>
            <a:r>
              <a:rPr lang="en-US" dirty="0" smtClean="0"/>
              <a:t>and Gospel], </a:t>
            </a:r>
            <a:r>
              <a:rPr lang="en-US" dirty="0" smtClean="0"/>
              <a:t> </a:t>
            </a:r>
            <a:r>
              <a:rPr lang="en-US" i="1" u="sng" dirty="0" smtClean="0"/>
              <a:t>he</a:t>
            </a:r>
            <a:r>
              <a:rPr lang="en-US" i="1" dirty="0" smtClean="0"/>
              <a:t> would deserve to be called a Doctor of Theology.</a:t>
            </a:r>
            <a:r>
              <a:rPr lang="en-US" dirty="0" smtClean="0"/>
              <a:t> For the Law and the Gospel must be kept apart the one from the other.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9. </a:t>
            </a:r>
            <a:r>
              <a:rPr lang="en-US" sz="2800" dirty="0" smtClean="0"/>
              <a:t>Today there are many preachers who will hold advanced degrees.  But according to Luther, </a:t>
            </a:r>
            <a:r>
              <a:rPr lang="en-US" sz="2800" dirty="0" smtClean="0"/>
              <a:t>who alone </a:t>
            </a:r>
            <a:r>
              <a:rPr lang="en-US" sz="2800" dirty="0" smtClean="0"/>
              <a:t>deserves to be called "doctor of </a:t>
            </a:r>
            <a:r>
              <a:rPr lang="en-US" sz="2800" dirty="0" smtClean="0"/>
              <a:t>theology“?</a:t>
            </a:r>
            <a:r>
              <a:rPr lang="en-US" sz="2800" dirty="0" smtClean="0"/>
              <a:t> </a:t>
            </a:r>
            <a:r>
              <a:rPr lang="en-US" sz="2800" dirty="0" smtClean="0"/>
              <a:t>(pg </a:t>
            </a:r>
            <a:r>
              <a:rPr lang="en-US" sz="2800" dirty="0" smtClean="0"/>
              <a:t>23).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That was also my experience under the papacy: I was very anxious to become godly; but how long did it last? Only until I had finished reading Mass. An hour later I was more evil than before</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10. </a:t>
            </a:r>
            <a:r>
              <a:rPr lang="en-US" sz="2800" dirty="0" smtClean="0"/>
              <a:t>When troubled by our sins, we sometimes comfort ourselves by promising to lead a better life </a:t>
            </a:r>
            <a:r>
              <a:rPr lang="en-US" sz="2800" i="1" dirty="0" smtClean="0"/>
              <a:t>in the future.  </a:t>
            </a:r>
            <a:r>
              <a:rPr lang="en-US" sz="2800" dirty="0" smtClean="0"/>
              <a:t>What was Luther's experience?  How long did his good intentions last</a:t>
            </a:r>
            <a:r>
              <a:rPr lang="en-US" sz="2800" dirty="0" smtClean="0"/>
              <a:t>?</a:t>
            </a:r>
            <a:r>
              <a:rPr lang="en-US" sz="2800" dirty="0" smtClean="0"/>
              <a:t> </a:t>
            </a:r>
            <a:r>
              <a:rPr lang="en-US" sz="2800" dirty="0" smtClean="0"/>
              <a:t>(pg </a:t>
            </a:r>
            <a:r>
              <a:rPr lang="en-US" sz="2800" dirty="0" smtClean="0"/>
              <a:t>23).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He says </a:t>
            </a:r>
            <a:r>
              <a:rPr lang="en-US" dirty="0" smtClean="0"/>
              <a:t>to </a:t>
            </a:r>
            <a:r>
              <a:rPr lang="en-US" dirty="0" smtClean="0"/>
              <a:t>you: </a:t>
            </a:r>
            <a:r>
              <a:rPr lang="en-US" dirty="0" smtClean="0"/>
              <a:t>‘Come to Me if you are weary; I will refresh you.’ Let this word, ‘Come to Me,’ sound pleasant to you.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11. </a:t>
            </a:r>
            <a:r>
              <a:rPr lang="en-US" sz="2800" dirty="0" smtClean="0"/>
              <a:t>Moses, the law preacher, </a:t>
            </a:r>
            <a:r>
              <a:rPr lang="en-US" sz="2800" dirty="0" smtClean="0"/>
              <a:t>will </a:t>
            </a:r>
            <a:r>
              <a:rPr lang="en-US" sz="2800" dirty="0" smtClean="0"/>
              <a:t>never </a:t>
            </a:r>
            <a:r>
              <a:rPr lang="en-US" sz="2800" dirty="0" smtClean="0"/>
              <a:t>satisfy your </a:t>
            </a:r>
            <a:r>
              <a:rPr lang="en-US" sz="2800" dirty="0" smtClean="0"/>
              <a:t>need for righteousness.  By contrast, what does Jesus--but gospel preacher--invite </a:t>
            </a:r>
            <a:r>
              <a:rPr lang="en-US" sz="2800" dirty="0" smtClean="0"/>
              <a:t>you </a:t>
            </a:r>
            <a:r>
              <a:rPr lang="en-US" sz="2800" dirty="0" smtClean="0"/>
              <a:t>to do</a:t>
            </a:r>
            <a:r>
              <a:rPr lang="en-US" sz="2800" dirty="0" smtClean="0"/>
              <a:t>?</a:t>
            </a:r>
            <a:r>
              <a:rPr lang="en-US" sz="2800" dirty="0" smtClean="0"/>
              <a:t> </a:t>
            </a:r>
            <a:r>
              <a:rPr lang="en-US" sz="2800" dirty="0" smtClean="0"/>
              <a:t>(pg </a:t>
            </a:r>
            <a:r>
              <a:rPr lang="en-US" sz="2800" dirty="0" smtClean="0"/>
              <a:t>24).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But Christ says: Thou art not godly, but I have been godly in thy place. Take from Me what I give thee, — thy sins are forgiven </a:t>
            </a:r>
            <a:r>
              <a:rPr lang="en-US" dirty="0" smtClean="0"/>
              <a:t>thee.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The law says, </a:t>
            </a:r>
            <a:r>
              <a:rPr lang="en-US" sz="2800" dirty="0" smtClean="0"/>
              <a:t>“Be godly!  </a:t>
            </a:r>
            <a:r>
              <a:rPr lang="en-US" sz="2800" dirty="0" smtClean="0"/>
              <a:t>Do this!  Do that!" </a:t>
            </a:r>
            <a:r>
              <a:rPr lang="en-US" sz="2800" dirty="0" smtClean="0"/>
              <a:t>But </a:t>
            </a:r>
            <a:r>
              <a:rPr lang="en-US" sz="2800" dirty="0" smtClean="0"/>
              <a:t>what does Christ say to us</a:t>
            </a:r>
            <a:r>
              <a:rPr lang="en-US" sz="2800" dirty="0" smtClean="0"/>
              <a:t>?</a:t>
            </a:r>
            <a:r>
              <a:rPr lang="en-US" sz="2800" dirty="0" smtClean="0"/>
              <a:t> </a:t>
            </a:r>
            <a:r>
              <a:rPr lang="en-US" sz="2800" dirty="0" smtClean="0"/>
              <a:t>(pg </a:t>
            </a:r>
            <a:r>
              <a:rPr lang="en-US" sz="2800" dirty="0" smtClean="0"/>
              <a:t>24).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Not having felt the agony of conscience, they despise the Gospel. They have never thirsted, therefore they start all manner of sects and fanatical doings. It is a true saying: </a:t>
            </a:r>
            <a:r>
              <a:rPr lang="en-US" i="1" dirty="0" err="1" smtClean="0"/>
              <a:t>Dulcia</a:t>
            </a:r>
            <a:r>
              <a:rPr lang="en-US" i="1" dirty="0" smtClean="0"/>
              <a:t> non </a:t>
            </a:r>
            <a:r>
              <a:rPr lang="en-US" i="1" dirty="0" err="1" smtClean="0"/>
              <a:t>meminit</a:t>
            </a:r>
            <a:r>
              <a:rPr lang="en-US" i="1" dirty="0" smtClean="0"/>
              <a:t>, qui non </a:t>
            </a:r>
            <a:r>
              <a:rPr lang="en-US" i="1" dirty="0" err="1" smtClean="0"/>
              <a:t>gustavit</a:t>
            </a:r>
            <a:r>
              <a:rPr lang="en-US" i="1" dirty="0" smtClean="0"/>
              <a:t> </a:t>
            </a:r>
            <a:r>
              <a:rPr lang="en-US" i="1" dirty="0" err="1" smtClean="0"/>
              <a:t>amara</a:t>
            </a:r>
            <a:r>
              <a:rPr lang="en-US" dirty="0" smtClean="0"/>
              <a:t> (He does not remember sweet things who has not tasted bitter things</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Many of those who despise the </a:t>
            </a:r>
            <a:r>
              <a:rPr lang="en-US" sz="2800" dirty="0" smtClean="0"/>
              <a:t>Gospel</a:t>
            </a:r>
            <a:r>
              <a:rPr lang="en-US" sz="2800" dirty="0" smtClean="0"/>
              <a:t>, are </a:t>
            </a:r>
            <a:r>
              <a:rPr lang="en-US" sz="2800" dirty="0" smtClean="0"/>
              <a:t>people </a:t>
            </a:r>
            <a:r>
              <a:rPr lang="en-US" sz="2800" dirty="0" smtClean="0"/>
              <a:t>who have never felt </a:t>
            </a:r>
            <a:r>
              <a:rPr lang="en-US" sz="2800" i="1" dirty="0" smtClean="0"/>
              <a:t>what</a:t>
            </a:r>
            <a:r>
              <a:rPr lang="en-US" sz="2800" i="1" dirty="0" smtClean="0"/>
              <a:t>?  </a:t>
            </a:r>
            <a:r>
              <a:rPr lang="en-US" sz="2800" dirty="0" smtClean="0"/>
              <a:t>(</a:t>
            </a:r>
            <a:r>
              <a:rPr lang="en-US" sz="2800" dirty="0" smtClean="0"/>
              <a:t>pg </a:t>
            </a:r>
            <a:r>
              <a:rPr lang="en-US" sz="2800" dirty="0" smtClean="0"/>
              <a:t>24).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A preacher who is not simple in his preaching preaches [not Christ, but] himself. And any one preaching himself preaches people into perdition, even when they say of his preaching: </a:t>
            </a:r>
            <a:r>
              <a:rPr lang="en-US" dirty="0" smtClean="0"/>
              <a:t>‘Ah</a:t>
            </a:r>
            <a:r>
              <a:rPr lang="en-US" dirty="0" smtClean="0"/>
              <a:t>, but that was beautiful! That man is an orator</a:t>
            </a:r>
            <a:r>
              <a:rPr lang="en-US" dirty="0" smtClean="0"/>
              <a:t>!’” </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What is the effect of a preacher who is </a:t>
            </a:r>
            <a:r>
              <a:rPr lang="en-US" sz="2800" dirty="0" smtClean="0"/>
              <a:t>vain</a:t>
            </a:r>
            <a:r>
              <a:rPr lang="en-US" sz="2800" dirty="0" smtClean="0"/>
              <a:t>, and proud of his own speaking ability</a:t>
            </a:r>
            <a:r>
              <a:rPr lang="en-US" sz="2800" dirty="0" smtClean="0"/>
              <a:t>? </a:t>
            </a:r>
            <a:r>
              <a:rPr lang="en-US" sz="2800" dirty="0" smtClean="0"/>
              <a:t>(</a:t>
            </a:r>
            <a:r>
              <a:rPr lang="en-US" sz="2800" dirty="0" smtClean="0"/>
              <a:t>pg </a:t>
            </a:r>
            <a:r>
              <a:rPr lang="en-US" sz="2800" dirty="0" smtClean="0"/>
              <a:t>25).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you must revolve in your mind this problem: </a:t>
            </a:r>
            <a:r>
              <a:rPr lang="en-US" dirty="0" smtClean="0"/>
              <a:t>‘How </a:t>
            </a:r>
            <a:r>
              <a:rPr lang="en-US" dirty="0" smtClean="0"/>
              <a:t>can I preach the Law to the secure and the Gospel to crushed sinners</a:t>
            </a:r>
            <a:r>
              <a:rPr lang="en-US" dirty="0" smtClean="0"/>
              <a:t>?’ </a:t>
            </a:r>
            <a:r>
              <a:rPr lang="en-US" dirty="0" smtClean="0"/>
              <a:t>Every sermon must contain both doctrines. When either is missing, the other is wrong.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Is it OK for preacher to proclaim only </a:t>
            </a:r>
            <a:r>
              <a:rPr lang="en-US" sz="2800" dirty="0" smtClean="0"/>
              <a:t>Law </a:t>
            </a:r>
            <a:r>
              <a:rPr lang="en-US" sz="2800" dirty="0" smtClean="0"/>
              <a:t>one Sunday, if he intends to preach the </a:t>
            </a:r>
            <a:r>
              <a:rPr lang="en-US" sz="2800" dirty="0" smtClean="0"/>
              <a:t>Gospel </a:t>
            </a:r>
            <a:r>
              <a:rPr lang="en-US" sz="2800" dirty="0" smtClean="0"/>
              <a:t>the </a:t>
            </a:r>
            <a:r>
              <a:rPr lang="en-US" sz="2800" dirty="0" smtClean="0"/>
              <a:t>following Sunday?</a:t>
            </a:r>
            <a:r>
              <a:rPr lang="en-US" sz="2800" dirty="0" smtClean="0"/>
              <a:t> </a:t>
            </a:r>
            <a:r>
              <a:rPr lang="en-US" sz="2800" dirty="0" smtClean="0"/>
              <a:t>(pg </a:t>
            </a:r>
            <a:r>
              <a:rPr lang="en-US" sz="2800" dirty="0" smtClean="0"/>
              <a:t>25).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you meet with statements in your Bible containing threats of punishment, classify them with the Law</a:t>
            </a:r>
            <a:r>
              <a:rPr lang="en-US" dirty="0" smtClean="0"/>
              <a:t>. </a:t>
            </a:r>
            <a:r>
              <a:rPr lang="en-US" dirty="0" smtClean="0"/>
              <a:t>Words that comfort, words that speak of giving, offering something, belong to the Gospel.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16. </a:t>
            </a:r>
            <a:r>
              <a:rPr lang="en-US" sz="2800" dirty="0" smtClean="0"/>
              <a:t>In the Bible, when you find statements containing threats of punishment, those you should classify </a:t>
            </a:r>
            <a:r>
              <a:rPr lang="en-US" sz="2800" dirty="0" smtClean="0"/>
              <a:t>as </a:t>
            </a:r>
            <a:r>
              <a:rPr lang="en-US" sz="2800" i="1" dirty="0" smtClean="0"/>
              <a:t>what?</a:t>
            </a:r>
            <a:r>
              <a:rPr lang="en-US" sz="2800" i="1" dirty="0" smtClean="0"/>
              <a:t>  </a:t>
            </a:r>
            <a:r>
              <a:rPr lang="en-US" sz="2800" dirty="0" smtClean="0"/>
              <a:t>On </a:t>
            </a:r>
            <a:r>
              <a:rPr lang="en-US" sz="2800" dirty="0" smtClean="0"/>
              <a:t>the other hand, what kind of words should tip you off that the G</a:t>
            </a:r>
            <a:r>
              <a:rPr lang="en-US" sz="2800" dirty="0" smtClean="0"/>
              <a:t>ospel </a:t>
            </a:r>
            <a:r>
              <a:rPr lang="en-US" sz="2800" dirty="0" smtClean="0"/>
              <a:t>is being treated? (</a:t>
            </a:r>
            <a:r>
              <a:rPr lang="en-US" sz="2800" dirty="0" smtClean="0"/>
              <a:t>pg </a:t>
            </a:r>
            <a:r>
              <a:rPr lang="en-US" sz="2800" dirty="0" smtClean="0"/>
              <a:t>25</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a:bodyPr>
          <a:lstStyle/>
          <a:p>
            <a:r>
              <a:rPr lang="en-US" dirty="0" smtClean="0"/>
              <a:t>Which issues demands – Law or Gospel?</a:t>
            </a:r>
          </a:p>
          <a:p>
            <a:r>
              <a:rPr lang="en-US" dirty="0" smtClean="0"/>
              <a:t>Which offers comfort – Law or Gospel?</a:t>
            </a:r>
          </a:p>
          <a:p>
            <a:r>
              <a:rPr lang="en-US" dirty="0" smtClean="0"/>
              <a:t>One difference between the two has to do with the different kind of </a:t>
            </a:r>
            <a:r>
              <a:rPr lang="en-US" i="1" dirty="0" smtClean="0"/>
              <a:t>people </a:t>
            </a:r>
            <a:r>
              <a:rPr lang="en-US" dirty="0" smtClean="0"/>
              <a:t> who need them. Who needs to hear the Law? The Gospel?</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“S</a:t>
            </a:r>
            <a:r>
              <a:rPr lang="en-US" dirty="0" smtClean="0"/>
              <a:t>tand </a:t>
            </a:r>
            <a:r>
              <a:rPr lang="en-US" dirty="0" smtClean="0"/>
              <a:t>alone on the grace of God and His word of consolation. Cling to this and act as if you had never heard a word of the Law.</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17</a:t>
            </a:r>
            <a:r>
              <a:rPr lang="en-US" sz="2800" dirty="0" smtClean="0"/>
              <a:t>. </a:t>
            </a:r>
            <a:r>
              <a:rPr lang="en-US" sz="2800" dirty="0" smtClean="0"/>
              <a:t>When your conscience is terrified by the </a:t>
            </a:r>
            <a:r>
              <a:rPr lang="en-US" sz="2800" dirty="0" smtClean="0"/>
              <a:t>Law</a:t>
            </a:r>
            <a:r>
              <a:rPr lang="en-US" sz="2800" dirty="0" smtClean="0"/>
              <a:t>, and you feel your many </a:t>
            </a:r>
            <a:r>
              <a:rPr lang="en-US" sz="2800" dirty="0" smtClean="0"/>
              <a:t>sins</a:t>
            </a:r>
            <a:r>
              <a:rPr lang="en-US" sz="2800" dirty="0" smtClean="0"/>
              <a:t>, what should you </a:t>
            </a:r>
            <a:r>
              <a:rPr lang="en-US" sz="2800" dirty="0" smtClean="0"/>
              <a:t>cling </a:t>
            </a:r>
            <a:r>
              <a:rPr lang="en-US" sz="2800" dirty="0" smtClean="0"/>
              <a:t>to?  </a:t>
            </a:r>
            <a:r>
              <a:rPr lang="en-US" sz="2800" dirty="0" smtClean="0"/>
              <a:t>At such times, </a:t>
            </a:r>
            <a:r>
              <a:rPr lang="en-US" sz="2800" dirty="0" smtClean="0"/>
              <a:t>what should you </a:t>
            </a:r>
            <a:r>
              <a:rPr lang="en-US" sz="2800" dirty="0" smtClean="0"/>
              <a:t>completely disregard?</a:t>
            </a:r>
            <a:r>
              <a:rPr lang="en-US" sz="2800" dirty="0" smtClean="0"/>
              <a:t> (</a:t>
            </a:r>
            <a:r>
              <a:rPr lang="en-US" sz="2800" dirty="0" smtClean="0"/>
              <a:t>pg </a:t>
            </a:r>
            <a:r>
              <a:rPr lang="en-US" sz="2800" dirty="0" smtClean="0"/>
              <a:t>26).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Both teachings are to be distinguished in such a manner that you place the Gospel in heaven, the Law on </a:t>
            </a:r>
            <a:r>
              <a:rPr lang="en-US" dirty="0" smtClean="0"/>
              <a:t>earth… You are to be </a:t>
            </a:r>
            <a:r>
              <a:rPr lang="en-US" dirty="0" smtClean="0"/>
              <a:t>as careful to distinguish the righteousness of the Gospel from the righteousness of the Law as God with great care has separated heaven from earth, light from darkness, day from </a:t>
            </a:r>
            <a:r>
              <a:rPr lang="en-US" dirty="0" smtClean="0"/>
              <a:t>night.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18. </a:t>
            </a:r>
            <a:r>
              <a:rPr lang="en-US" sz="2800" dirty="0" smtClean="0"/>
              <a:t>We should distinguish </a:t>
            </a:r>
            <a:r>
              <a:rPr lang="en-US" sz="2800" dirty="0" smtClean="0"/>
              <a:t>Law </a:t>
            </a:r>
            <a:r>
              <a:rPr lang="en-US" sz="2800" dirty="0" smtClean="0"/>
              <a:t>from </a:t>
            </a:r>
            <a:r>
              <a:rPr lang="en-US" sz="2800" dirty="0" smtClean="0"/>
              <a:t>Gospel </a:t>
            </a:r>
            <a:r>
              <a:rPr lang="en-US" sz="2800" dirty="0" smtClean="0"/>
              <a:t>in such a manner that we place the </a:t>
            </a:r>
            <a:r>
              <a:rPr lang="en-US" sz="2800" dirty="0" smtClean="0"/>
              <a:t>Gospel </a:t>
            </a:r>
            <a:r>
              <a:rPr lang="en-US" sz="2800" dirty="0" smtClean="0"/>
              <a:t>where?  And the </a:t>
            </a:r>
            <a:r>
              <a:rPr lang="en-US" sz="2800" dirty="0" smtClean="0"/>
              <a:t>Law </a:t>
            </a:r>
            <a:r>
              <a:rPr lang="en-US" sz="2800" dirty="0" smtClean="0"/>
              <a:t>where?  How carefully should we keep them separate</a:t>
            </a:r>
            <a:r>
              <a:rPr lang="en-US" sz="2800" dirty="0" smtClean="0"/>
              <a:t>? </a:t>
            </a:r>
            <a:r>
              <a:rPr lang="en-US" sz="2800" dirty="0" smtClean="0"/>
              <a:t>(pg 26-27).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lnSpcReduction="10000"/>
          </a:bodyPr>
          <a:lstStyle/>
          <a:p>
            <a:r>
              <a:rPr lang="en-US" dirty="0" smtClean="0"/>
              <a:t>“W</a:t>
            </a:r>
            <a:r>
              <a:rPr lang="en-US" dirty="0" smtClean="0"/>
              <a:t>hen </a:t>
            </a:r>
            <a:r>
              <a:rPr lang="en-US" dirty="0" smtClean="0"/>
              <a:t>you ascend to heaven, </a:t>
            </a:r>
            <a:r>
              <a:rPr lang="en-US" i="1" dirty="0" smtClean="0"/>
              <a:t>leave the donkey with its burden on earth</a:t>
            </a:r>
            <a:r>
              <a:rPr lang="en-US" dirty="0" smtClean="0"/>
              <a:t>. For the conscience of a believer in Christ has nothing to do with the Law and its works and the righteousness of this earth. Thus the donkey stays in the valley, while the conscience, with Isaac, goes </a:t>
            </a:r>
            <a:r>
              <a:rPr lang="en-US" i="1" dirty="0" smtClean="0"/>
              <a:t>up into the mountain</a:t>
            </a:r>
            <a:r>
              <a:rPr lang="en-US" dirty="0" smtClean="0"/>
              <a:t>, ignores the Law and its works, and keeps its eye only on the forgiveness of sin,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19. </a:t>
            </a:r>
            <a:r>
              <a:rPr lang="en-US" sz="2800" dirty="0" smtClean="0"/>
              <a:t>Because of the flesh, we must bear the </a:t>
            </a:r>
            <a:r>
              <a:rPr lang="en-US" sz="2800" dirty="0" smtClean="0"/>
              <a:t>Law “as </a:t>
            </a:r>
            <a:r>
              <a:rPr lang="en-US" sz="2800" dirty="0" smtClean="0"/>
              <a:t>a donkey his burden." </a:t>
            </a:r>
            <a:r>
              <a:rPr lang="en-US" sz="2800" dirty="0" smtClean="0"/>
              <a:t>However</a:t>
            </a:r>
            <a:r>
              <a:rPr lang="en-US" sz="2800" dirty="0" smtClean="0"/>
              <a:t>, when it comes to the subject of the </a:t>
            </a:r>
            <a:r>
              <a:rPr lang="en-US" sz="2800" dirty="0" smtClean="0"/>
              <a:t>Gospel</a:t>
            </a:r>
            <a:r>
              <a:rPr lang="en-US" sz="2800" dirty="0" smtClean="0"/>
              <a:t>, </a:t>
            </a:r>
            <a:r>
              <a:rPr lang="en-US" sz="2800" dirty="0" smtClean="0"/>
              <a:t>where should we ascend? </a:t>
            </a:r>
            <a:r>
              <a:rPr lang="en-US" sz="2800" dirty="0" smtClean="0"/>
              <a:t>(pg 27).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Gospel is a rare guest in men’s consciences, while the Law is their daily and familiar </a:t>
            </a:r>
            <a:r>
              <a:rPr lang="en-US" dirty="0" smtClean="0"/>
              <a:t>companion.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20. </a:t>
            </a:r>
            <a:r>
              <a:rPr lang="en-US" sz="2800" dirty="0" smtClean="0"/>
              <a:t>On a </a:t>
            </a:r>
            <a:r>
              <a:rPr lang="en-US" sz="2800" dirty="0" smtClean="0"/>
              <a:t>day-to-day </a:t>
            </a:r>
            <a:r>
              <a:rPr lang="en-US" sz="2800" dirty="0" smtClean="0"/>
              <a:t>basis, which do we experience more </a:t>
            </a:r>
            <a:r>
              <a:rPr lang="en-US" sz="2800" dirty="0" smtClean="0"/>
              <a:t>often --  Law </a:t>
            </a:r>
            <a:r>
              <a:rPr lang="en-US" sz="2800" dirty="0" smtClean="0"/>
              <a:t>or </a:t>
            </a:r>
            <a:r>
              <a:rPr lang="en-US" sz="2800" dirty="0" smtClean="0"/>
              <a:t>Gospel? </a:t>
            </a:r>
            <a:r>
              <a:rPr lang="en-US" sz="2800" dirty="0" smtClean="0"/>
              <a:t>(pg 27).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“W</a:t>
            </a:r>
            <a:r>
              <a:rPr lang="en-US" dirty="0" smtClean="0"/>
              <a:t>hile </a:t>
            </a:r>
            <a:r>
              <a:rPr lang="en-US" dirty="0" smtClean="0"/>
              <a:t>the conscience is not engaged in this conflict, while you are obliged to discharge the ordinary functions of your office, at a time when you must act as a minister of the Word, a magistrate, a husband, a teacher, a pupil, etc., it is not in season to hear the Gospel, but the Law. At such a time you are to perform the duties of your </a:t>
            </a:r>
            <a:r>
              <a:rPr lang="en-US" dirty="0" smtClean="0"/>
              <a:t>profession</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21. </a:t>
            </a:r>
            <a:r>
              <a:rPr lang="en-US" sz="2800" dirty="0" smtClean="0"/>
              <a:t>How is the </a:t>
            </a:r>
            <a:r>
              <a:rPr lang="en-US" sz="2800" dirty="0" smtClean="0"/>
              <a:t>Law </a:t>
            </a:r>
            <a:r>
              <a:rPr lang="en-US" sz="2800" dirty="0" smtClean="0"/>
              <a:t>useful to us Christians in our daily life</a:t>
            </a:r>
            <a:r>
              <a:rPr lang="en-US" sz="2800" dirty="0" smtClean="0"/>
              <a:t>?</a:t>
            </a:r>
            <a:r>
              <a:rPr lang="en-US" sz="2800" dirty="0" smtClean="0"/>
              <a:t> </a:t>
            </a:r>
            <a:r>
              <a:rPr lang="en-US" sz="2800" dirty="0" smtClean="0"/>
              <a:t>(pg </a:t>
            </a:r>
            <a:r>
              <a:rPr lang="en-US" sz="2800" dirty="0" smtClean="0"/>
              <a:t>28).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Our own righteousness is to serve us for this life, but the righteousness which </a:t>
            </a:r>
            <a:r>
              <a:rPr lang="en-US" i="1" dirty="0" smtClean="0"/>
              <a:t>the Gospel </a:t>
            </a:r>
            <a:r>
              <a:rPr lang="en-US" dirty="0" smtClean="0"/>
              <a:t>brings us is a heavenly righteousness</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22. The Law can certainly lead to an </a:t>
            </a:r>
            <a:r>
              <a:rPr lang="en-US" sz="2800" i="1" dirty="0" smtClean="0"/>
              <a:t>outward </a:t>
            </a:r>
            <a:r>
              <a:rPr lang="en-US" sz="2800" dirty="0" smtClean="0"/>
              <a:t>righteousness (what we often refer to as </a:t>
            </a:r>
            <a:r>
              <a:rPr lang="en-US" sz="2800" i="1" dirty="0" smtClean="0"/>
              <a:t>civic </a:t>
            </a:r>
            <a:r>
              <a:rPr lang="en-US" sz="2800" dirty="0" smtClean="0"/>
              <a:t>righteousness). But t</a:t>
            </a:r>
            <a:r>
              <a:rPr lang="en-US" sz="2800" dirty="0" smtClean="0"/>
              <a:t>he </a:t>
            </a:r>
            <a:r>
              <a:rPr lang="en-US" sz="2800" dirty="0" smtClean="0"/>
              <a:t>righteousness that leads to heaven can come only from which teaching? </a:t>
            </a:r>
            <a:r>
              <a:rPr lang="en-US" sz="2800" dirty="0" smtClean="0"/>
              <a:t>(</a:t>
            </a:r>
            <a:r>
              <a:rPr lang="en-US" sz="2800" dirty="0" smtClean="0"/>
              <a:t>pg </a:t>
            </a:r>
            <a:r>
              <a:rPr lang="en-US" sz="2800" dirty="0" smtClean="0"/>
              <a:t>28).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It </a:t>
            </a:r>
            <a:r>
              <a:rPr lang="en-US" dirty="0" smtClean="0"/>
              <a:t>is…easy </a:t>
            </a:r>
            <a:r>
              <a:rPr lang="en-US" dirty="0" smtClean="0"/>
              <a:t>to lose the narrow way of the pure doctrine which likewise is traveled by few people and leads through a dense forest of erroneous teachings. You may land either in the bog of fanaticism or in the abyss of rationalism.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 </a:t>
            </a:r>
            <a:r>
              <a:rPr lang="en-US" sz="2800" dirty="0" smtClean="0"/>
              <a:t>How is doctrine like </a:t>
            </a:r>
            <a:r>
              <a:rPr lang="en-US" sz="2800" dirty="0" smtClean="0"/>
              <a:t>following a narrow </a:t>
            </a:r>
            <a:r>
              <a:rPr lang="en-US" sz="2800" dirty="0" smtClean="0"/>
              <a:t>path through the forest</a:t>
            </a:r>
            <a:r>
              <a:rPr lang="en-US" sz="2800" dirty="0" smtClean="0"/>
              <a:t>?</a:t>
            </a:r>
            <a:r>
              <a:rPr lang="en-US" sz="2800" dirty="0" smtClean="0"/>
              <a:t> </a:t>
            </a:r>
            <a:r>
              <a:rPr lang="en-US" sz="2800" dirty="0" smtClean="0"/>
              <a:t>(pg </a:t>
            </a:r>
            <a:r>
              <a:rPr lang="en-US" sz="2800" dirty="0" smtClean="0"/>
              <a:t>20).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False </a:t>
            </a:r>
            <a:r>
              <a:rPr lang="en-US" dirty="0" smtClean="0"/>
              <a:t>doctrine is </a:t>
            </a:r>
            <a:r>
              <a:rPr lang="en-US" u="sng" dirty="0" smtClean="0"/>
              <a:t>poison</a:t>
            </a:r>
            <a:r>
              <a:rPr lang="en-US" dirty="0" smtClean="0"/>
              <a:t> to the soul. An entire banqueting party drinking from cups containing an admixture of arsenic can drink physical death from its cups. So an entire audience can invite spiritual and eternal death by listening to a sermon that contains an admixture of the poison of false doctrine.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 </a:t>
            </a:r>
            <a:r>
              <a:rPr lang="en-US" sz="2800" dirty="0" smtClean="0"/>
              <a:t>How is preaching like serving refreshments at a banquet</a:t>
            </a:r>
            <a:r>
              <a:rPr lang="en-US" sz="2800" dirty="0" smtClean="0"/>
              <a:t>?</a:t>
            </a:r>
            <a:r>
              <a:rPr lang="en-US" sz="2800" dirty="0" smtClean="0"/>
              <a:t> </a:t>
            </a:r>
            <a:r>
              <a:rPr lang="en-US" sz="2800" dirty="0" smtClean="0"/>
              <a:t>(pg </a:t>
            </a:r>
            <a:r>
              <a:rPr lang="en-US" sz="2800" dirty="0" smtClean="0"/>
              <a:t>20).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Ah, do cease clamoring, Pure doctrine! Pure doctrine! That can only land you in dead </a:t>
            </a:r>
            <a:r>
              <a:rPr lang="en-US" dirty="0" err="1" smtClean="0"/>
              <a:t>orthodoxism</a:t>
            </a:r>
            <a:r>
              <a:rPr lang="en-US" dirty="0" smtClean="0"/>
              <a:t>. Pay more attention to pure life, and you will raise a growth of genuine Christianity.” That is exactly like saying to a farmer: “Do not worry forever about good seed; worry about good fruits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Saying, "Pay less attention to doctrine and more attention to the Christian life!" is exactly like saying </a:t>
            </a:r>
            <a:r>
              <a:rPr lang="en-US" sz="2800" i="1" dirty="0" smtClean="0"/>
              <a:t>what</a:t>
            </a:r>
            <a:r>
              <a:rPr lang="en-US" sz="2800" dirty="0" smtClean="0"/>
              <a:t>  to </a:t>
            </a:r>
            <a:r>
              <a:rPr lang="en-US" sz="2800" dirty="0" smtClean="0"/>
              <a:t>a </a:t>
            </a:r>
            <a:r>
              <a:rPr lang="en-US" sz="2800" dirty="0" smtClean="0"/>
              <a:t>farmer?</a:t>
            </a:r>
            <a:r>
              <a:rPr lang="en-US" sz="2800" dirty="0" smtClean="0"/>
              <a:t> </a:t>
            </a:r>
            <a:r>
              <a:rPr lang="en-US" sz="2800" dirty="0" smtClean="0"/>
              <a:t>(pg </a:t>
            </a:r>
            <a:r>
              <a:rPr lang="en-US" sz="2800" dirty="0" smtClean="0"/>
              <a:t>21).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b="1" i="1" dirty="0" smtClean="0"/>
              <a:t>The doctrinal contents of the entire Holy Scriptures, both of the Old and the New Testament, are made up of two doctrines differing fundamentally from each other, viz., the Law and the Gospel.</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I </a:t>
            </a:r>
            <a:r>
              <a:rPr lang="en-US" sz="4400" dirty="0" smtClean="0">
                <a:latin typeface="Colonna MT" pitchFamily="82" charset="0"/>
              </a:rPr>
              <a:t>(review)</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John 7, 37: “If any man thirst, let him come unto Me and drink,” </a:t>
            </a:r>
            <a:endParaRPr lang="en-US" dirty="0" smtClean="0"/>
          </a:p>
          <a:p>
            <a:r>
              <a:rPr lang="en-US" dirty="0" smtClean="0"/>
              <a:t>“</a:t>
            </a:r>
            <a:r>
              <a:rPr lang="en-US" dirty="0" smtClean="0"/>
              <a:t>These are the two subjects on which we preach. The Law produces thirst; it leads the hearer to hell and slays him. The Gospel, however, refreshes him and leads him to </a:t>
            </a:r>
            <a:r>
              <a:rPr lang="en-US" dirty="0" smtClean="0"/>
              <a:t>heaven.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Martin Luther quotes John </a:t>
            </a:r>
            <a:r>
              <a:rPr lang="en-US" sz="2800" dirty="0" smtClean="0"/>
              <a:t>7:37.  </a:t>
            </a:r>
            <a:r>
              <a:rPr lang="en-US" sz="2800" dirty="0" smtClean="0"/>
              <a:t>How does he apply this </a:t>
            </a:r>
            <a:r>
              <a:rPr lang="en-US" sz="2800" dirty="0" smtClean="0"/>
              <a:t>verse to </a:t>
            </a:r>
            <a:r>
              <a:rPr lang="en-US" sz="2800" dirty="0" smtClean="0"/>
              <a:t>the preaching of </a:t>
            </a:r>
            <a:r>
              <a:rPr lang="en-US" sz="2800" dirty="0" smtClean="0"/>
              <a:t>Law and Gospel?</a:t>
            </a:r>
            <a:r>
              <a:rPr lang="en-US" sz="2800" dirty="0" smtClean="0"/>
              <a:t> </a:t>
            </a:r>
            <a:r>
              <a:rPr lang="en-US" sz="2800" dirty="0" smtClean="0"/>
              <a:t>(pg </a:t>
            </a:r>
            <a:r>
              <a:rPr lang="en-US" sz="2800" dirty="0" smtClean="0"/>
              <a:t>21,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a person is really thirsty and is handed but a small glass of water, how greatly refreshed he feels. But when a person is not thirsty, you may fill one glass of water after the other for him, </a:t>
            </a:r>
            <a:r>
              <a:rPr lang="en-US" i="1" dirty="0" smtClean="0"/>
              <a:t>and it will do him no good</a:t>
            </a:r>
            <a:r>
              <a:rPr lang="en-US" dirty="0" smtClean="0"/>
              <a:t>; it will not refresh him</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W</a:t>
            </a:r>
            <a:r>
              <a:rPr lang="en-US" sz="2800" dirty="0" smtClean="0"/>
              <a:t>hy </a:t>
            </a:r>
            <a:r>
              <a:rPr lang="en-US" sz="2800" dirty="0" smtClean="0"/>
              <a:t>is the gospel no good for a secure </a:t>
            </a:r>
            <a:r>
              <a:rPr lang="en-US" sz="2800" dirty="0" smtClean="0"/>
              <a:t>sinner?  What is </a:t>
            </a:r>
            <a:r>
              <a:rPr lang="en-US" sz="2800" dirty="0" smtClean="0"/>
              <a:t>Luther's "glass of water" answer to this </a:t>
            </a:r>
            <a:r>
              <a:rPr lang="en-US" sz="2800" dirty="0" smtClean="0"/>
              <a:t>question</a:t>
            </a:r>
            <a:r>
              <a:rPr lang="en-US" sz="2800" dirty="0" smtClean="0"/>
              <a:t>?</a:t>
            </a:r>
            <a:r>
              <a:rPr lang="en-US" sz="2800" dirty="0" smtClean="0"/>
              <a:t> </a:t>
            </a:r>
            <a:r>
              <a:rPr lang="en-US" sz="2800" dirty="0" smtClean="0"/>
              <a:t>(pg </a:t>
            </a:r>
            <a:r>
              <a:rPr lang="en-US" sz="2800" dirty="0" smtClean="0"/>
              <a:t>22).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For the Law remains in force with its injunction: Thou shalt love God and man with your whole heart. You say: I am not doing it. The Law replies: You must do </a:t>
            </a:r>
            <a:r>
              <a:rPr lang="en-US" dirty="0" smtClean="0"/>
              <a:t>it! -Thus </a:t>
            </a:r>
            <a:r>
              <a:rPr lang="en-US" dirty="0" smtClean="0"/>
              <a:t>the Law puts me in </a:t>
            </a:r>
            <a:r>
              <a:rPr lang="en-US" dirty="0" smtClean="0"/>
              <a:t>anguish.</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Why does </a:t>
            </a:r>
            <a:r>
              <a:rPr lang="en-US" sz="2800" dirty="0" smtClean="0"/>
              <a:t>Luther </a:t>
            </a:r>
            <a:r>
              <a:rPr lang="en-US" sz="2800" dirty="0" smtClean="0"/>
              <a:t>say that the law is a continuing </a:t>
            </a:r>
            <a:r>
              <a:rPr lang="en-US" sz="2800" dirty="0" smtClean="0"/>
              <a:t>“anguish,” </a:t>
            </a:r>
            <a:r>
              <a:rPr lang="en-US" sz="2800" dirty="0" smtClean="0"/>
              <a:t>especially for a believer</a:t>
            </a:r>
            <a:r>
              <a:rPr lang="en-US" sz="2800" dirty="0" smtClean="0"/>
              <a:t>? </a:t>
            </a:r>
            <a:r>
              <a:rPr lang="en-US" sz="2800" dirty="0" smtClean="0"/>
              <a:t>(</a:t>
            </a:r>
            <a:r>
              <a:rPr lang="en-US" sz="2800" dirty="0" smtClean="0"/>
              <a:t>pg </a:t>
            </a:r>
            <a:r>
              <a:rPr lang="en-US" sz="2800" dirty="0" smtClean="0"/>
              <a:t>22).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596</TotalTime>
  <Words>1835</Words>
  <Application>Microsoft Office PowerPoint</Application>
  <PresentationFormat>On-screen Show (4:3)</PresentationFormat>
  <Paragraphs>103</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The Proper Distinction Between Law and Gospel  by CFW Walther</vt:lpstr>
      <vt:lpstr>Review: </vt:lpstr>
      <vt:lpstr>1. How is doctrine like following a narrow path through the forest? (pg 20).</vt:lpstr>
      <vt:lpstr>2. How is preaching like serving refreshments at a banquet? (pg 20).</vt:lpstr>
      <vt:lpstr>3. Saying, "Pay less attention to doctrine and more attention to the Christian life!" is exactly like saying what  to a farmer? (pg 21).</vt:lpstr>
      <vt:lpstr> Thesis I (review) </vt:lpstr>
      <vt:lpstr>4. Martin Luther quotes John 7:37.  How does he apply this verse to the preaching of Law and Gospel? (pg 21, bottom).</vt:lpstr>
      <vt:lpstr>5. Why is the gospel no good for a secure sinner?  What is Luther's "glass of water" answer to this question? (pg 22).</vt:lpstr>
      <vt:lpstr>6. Why does Luther say that the law is a continuing “anguish,” especially for a believer? (pg 22).</vt:lpstr>
      <vt:lpstr>7. What does a believer thirst for?  What does he yearn in for?  And when does that thirsting and yearning cease? (pg 23).</vt:lpstr>
      <vt:lpstr>8. What kind of preacher is the only one who can present Law and Gospel effectively? (pg 23).</vt:lpstr>
      <vt:lpstr>9. Today there are many preachers who will hold advanced degrees.  But according to Luther, who alone deserves to be called "doctor of theology“? (pg 23).</vt:lpstr>
      <vt:lpstr>10. When troubled by our sins, we sometimes comfort ourselves by promising to lead a better life in the future.  What was Luther's experience?  How long did his good intentions last? (pg 23).</vt:lpstr>
      <vt:lpstr>11. Moses, the law preacher, will never satisfy your need for righteousness.  By contrast, what does Jesus--but gospel preacher--invite you to do? (pg 24).</vt:lpstr>
      <vt:lpstr>12. The law says, “Be godly!  Do this!  Do that!" But what does Christ say to us? (pg 24).</vt:lpstr>
      <vt:lpstr>13. Many of those who despise the Gospel, are people who have never felt what?  (pg 24).</vt:lpstr>
      <vt:lpstr>14. What is the effect of a preacher who is vain, and proud of his own speaking ability? (pg 25).</vt:lpstr>
      <vt:lpstr>15. Is it OK for preacher to proclaim only Law one Sunday, if he intends to preach the Gospel the following Sunday? (pg 25).</vt:lpstr>
      <vt:lpstr>16. In the Bible, when you find statements containing threats of punishment, those you should classify as what?  On the other hand, what kind of words should tip you off that the Gospel is being treated? (pg 25).</vt:lpstr>
      <vt:lpstr>17. When your conscience is terrified by the Law, and you feel your many sins, what should you cling to?  At such times, what should you completely disregard? (pg 26).</vt:lpstr>
      <vt:lpstr>18. We should distinguish Law from Gospel in such a manner that we place the Gospel where?  And the Law where?  How carefully should we keep them separate? (pg 26-27).</vt:lpstr>
      <vt:lpstr>19. Because of the flesh, we must bear the Law “as a donkey his burden." However, when it comes to the subject of the Gospel, where should we ascend? (pg 27).</vt:lpstr>
      <vt:lpstr>20. On a day-to-day basis, which do we experience more often --  Law or Gospel? (pg 27).</vt:lpstr>
      <vt:lpstr>21. How is the Law useful to us Christians in our daily life? (pg 28).</vt:lpstr>
      <vt:lpstr>22. The Law can certainly lead to an outward righteousness (what we often refer to as civic righteousness). But the righteousness that leads to heaven can come only from which teaching? (pg 28).</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39</cp:revision>
  <dcterms:created xsi:type="dcterms:W3CDTF">2011-01-18T19:12:19Z</dcterms:created>
  <dcterms:modified xsi:type="dcterms:W3CDTF">2011-02-02T00:58:33Z</dcterms:modified>
</cp:coreProperties>
</file>